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4" r:id="rId4"/>
    <p:sldId id="265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4" autoAdjust="0"/>
    <p:restoredTop sz="94692" autoAdjust="0"/>
  </p:normalViewPr>
  <p:slideViewPr>
    <p:cSldViewPr>
      <p:cViewPr varScale="1">
        <p:scale>
          <a:sx n="85" d="100"/>
          <a:sy n="85" d="100"/>
        </p:scale>
        <p:origin x="-138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2;&#1074;&#1072;&#1088;&#1090;&#1072;&#1083;%20%20-%202016%20&#1075;&#1086;&#1076;&#1072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7;&#1086;&#1083;&#1091;&#1075;&#1086;&#1076;&#1080;&#1077;%20%202016%20&#1075;&#1086;&#1076;&#1072;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7;&#1086;&#1083;&#1091;&#1075;&#1086;&#1076;&#1080;&#1077;%20%202016%20&#1075;&#1086;&#1076;&#1072;%2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7;&#1086;&#1083;&#1091;&#1075;&#1086;&#1076;&#1080;&#1077;%20%202016%20&#1075;&#1086;&#1076;&#1072;%2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7;&#1086;&#1083;&#1091;&#1075;&#1086;&#1076;&#1080;&#1077;%20%202016%20&#1075;&#1086;&#1076;&#1072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255018293953736E-2"/>
          <c:y val="0.21988898780366398"/>
          <c:w val="0.92389592226227524"/>
          <c:h val="0.72525347111504213"/>
        </c:manualLayout>
      </c:layout>
      <c:barChart>
        <c:barDir val="col"/>
        <c:grouping val="stacked"/>
        <c:overlap val="100"/>
        <c:axId val="92587904"/>
        <c:axId val="114594944"/>
      </c:barChart>
      <c:catAx>
        <c:axId val="92587904"/>
        <c:scaling>
          <c:orientation val="minMax"/>
        </c:scaling>
        <c:axPos val="b"/>
        <c:numFmt formatCode="General" sourceLinked="1"/>
        <c:tickLblPos val="nextTo"/>
        <c:crossAx val="114594944"/>
        <c:crosses val="autoZero"/>
        <c:auto val="1"/>
        <c:lblAlgn val="ctr"/>
        <c:lblOffset val="100"/>
      </c:catAx>
      <c:valAx>
        <c:axId val="114594944"/>
        <c:scaling>
          <c:orientation val="minMax"/>
        </c:scaling>
        <c:axPos val="l"/>
        <c:numFmt formatCode="General" sourceLinked="1"/>
        <c:tickLblPos val="nextTo"/>
        <c:crossAx val="9258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'доходы за 1 пол. 2016 года '!$B$1</c:f>
              <c:strCache>
                <c:ptCount val="1"/>
                <c:pt idx="0">
                  <c:v>1 полугодие 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за 1 пол. 2016 года '!$A$2:$A$4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'доходы за 1 пол. 2016 года '!$B$2:$B$4</c:f>
              <c:numCache>
                <c:formatCode>0.0</c:formatCode>
                <c:ptCount val="3"/>
                <c:pt idx="0" formatCode="General">
                  <c:v>11782.4</c:v>
                </c:pt>
                <c:pt idx="1">
                  <c:v>9655.7000000000007</c:v>
                </c:pt>
                <c:pt idx="2">
                  <c:v>2126.6999999999989</c:v>
                </c:pt>
              </c:numCache>
            </c:numRef>
          </c:val>
        </c:ser>
        <c:overlap val="100"/>
        <c:axId val="114617344"/>
        <c:axId val="115606272"/>
      </c:barChart>
      <c:catAx>
        <c:axId val="114617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06272"/>
        <c:crosses val="autoZero"/>
        <c:auto val="1"/>
        <c:lblAlgn val="ctr"/>
        <c:lblOffset val="100"/>
      </c:catAx>
      <c:valAx>
        <c:axId val="115606272"/>
        <c:scaling>
          <c:orientation val="minMax"/>
        </c:scaling>
        <c:axPos val="l"/>
        <c:majorGridlines/>
        <c:numFmt formatCode="General" sourceLinked="1"/>
        <c:tickLblPos val="nextTo"/>
        <c:crossAx val="11461734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'ст-ра  дохода за пер.полуг.2016'!$A$2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67E-3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2E-3"/>
                </c:manualLayout>
              </c:layout>
              <c:showVal val="1"/>
            </c:dLbl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пер.полуг.2016'!$B$1:$C$1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пер.полуг.2016'!$B$2:$C$2</c:f>
              <c:numCache>
                <c:formatCode>General</c:formatCode>
                <c:ptCount val="2"/>
                <c:pt idx="0">
                  <c:v>11260.3</c:v>
                </c:pt>
                <c:pt idx="1">
                  <c:v>6616.4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пер.полуг.2016'!$A$3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6.5622887475779518E-2"/>
                  <c:y val="-2.154174650305218E-2"/>
                </c:manualLayout>
              </c:layout>
              <c:showVal val="1"/>
            </c:dLbl>
            <c:dLbl>
              <c:idx val="1"/>
              <c:layout>
                <c:manualLayout>
                  <c:x val="6.3493651364537676E-2"/>
                  <c:y val="-2.0934508037919682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пер.полуг.2016'!$B$1:$C$1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пер.полуг.2016'!$B$3:$C$3</c:f>
              <c:numCache>
                <c:formatCode>General</c:formatCode>
                <c:ptCount val="2"/>
                <c:pt idx="0">
                  <c:v>728</c:v>
                </c:pt>
                <c:pt idx="1">
                  <c:v>364.7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пер.полуг.2016'!$A$4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2E-2"/>
                  <c:y val="-6.0185185185185154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пер.полуг.2016'!$B$1:$C$1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пер.полуг.2016'!$B$4:$C$4</c:f>
              <c:numCache>
                <c:formatCode>0.0</c:formatCode>
                <c:ptCount val="2"/>
                <c:pt idx="0">
                  <c:v>9888.7999999999975</c:v>
                </c:pt>
                <c:pt idx="1">
                  <c:v>4801.3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пер.полуг.2016'!$A$5</c:f>
              <c:strCache>
                <c:ptCount val="1"/>
              </c:strCache>
            </c:strRef>
          </c:tx>
          <c:cat>
            <c:strRef>
              <c:f>'ст-ра  дохода за пер.полуг.2016'!$B$1:$C$1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пер.полуг.2016'!$B$5:$C$5</c:f>
              <c:numCache>
                <c:formatCode>General</c:formatCode>
                <c:ptCount val="2"/>
              </c:numCache>
            </c:numRef>
          </c:val>
        </c:ser>
        <c:shape val="cylinder"/>
        <c:axId val="113389952"/>
        <c:axId val="113391488"/>
        <c:axId val="0"/>
      </c:bar3DChart>
      <c:catAx>
        <c:axId val="113389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391488"/>
        <c:crosses val="autoZero"/>
        <c:auto val="1"/>
        <c:lblAlgn val="ctr"/>
        <c:lblOffset val="100"/>
      </c:catAx>
      <c:valAx>
        <c:axId val="113391488"/>
        <c:scaling>
          <c:orientation val="minMax"/>
        </c:scaling>
        <c:axPos val="l"/>
        <c:majorGridlines/>
        <c:numFmt formatCode="General" sourceLinked="1"/>
        <c:tickLblPos val="nextTo"/>
        <c:crossAx val="113389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8753292351613946"/>
          <c:y val="6.3812511019756671E-2"/>
          <c:w val="0.20369514665929919"/>
          <c:h val="0.74890929265424699"/>
        </c:manualLayout>
      </c:layout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'Ст-ра расх. за 1 кв. 2016 '!$B$1</c:f>
              <c:strCache>
                <c:ptCount val="1"/>
                <c:pt idx="0">
                  <c:v>за первое полугодие 2016 года </c:v>
                </c:pt>
              </c:strCache>
            </c:strRef>
          </c:tx>
          <c:explosion val="25"/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4"/>
              <c:layout>
                <c:manualLayout>
                  <c:x val="1.1484822636787838E-2"/>
                  <c:y val="-2.160855817245704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6827546624848788E-2"/>
                  <c:y val="1.855856012936756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7152067147499077E-2"/>
                  <c:y val="1.034194738748739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5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'Ст-ра расх. за 1 кв. 2016 '!$A$2:$A$9</c:f>
              <c:strCache>
                <c:ptCount val="8"/>
                <c:pt idx="0">
                  <c:v>Остальные расходы</c:v>
                </c:pt>
                <c:pt idx="1">
                  <c:v>Жилищно-коммунальное хозяйство</c:v>
                </c:pt>
                <c:pt idx="2">
                  <c:v>Национальная  экономика </c:v>
                </c:pt>
                <c:pt idx="3">
                  <c:v>Национальная оборона </c:v>
                </c:pt>
                <c:pt idx="4">
                  <c:v>Национальная безопасность</c:v>
                </c:pt>
                <c:pt idx="5">
                  <c:v>Культура, кинематография</c:v>
                </c:pt>
                <c:pt idx="6">
                  <c:v>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'Ст-ра расх. за 1 кв. 2016 '!$B$2:$B$9</c:f>
              <c:numCache>
                <c:formatCode>General</c:formatCode>
                <c:ptCount val="8"/>
                <c:pt idx="0">
                  <c:v>6206.1</c:v>
                </c:pt>
                <c:pt idx="1">
                  <c:v>548.9</c:v>
                </c:pt>
                <c:pt idx="2">
                  <c:v>300.39999999999992</c:v>
                </c:pt>
                <c:pt idx="3">
                  <c:v>255.4</c:v>
                </c:pt>
                <c:pt idx="4">
                  <c:v>18.600000000000001</c:v>
                </c:pt>
                <c:pt idx="5">
                  <c:v>2311.3000000000002</c:v>
                </c:pt>
                <c:pt idx="6">
                  <c:v>15</c:v>
                </c:pt>
                <c:pt idx="7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5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'исп. соц. расх. за 1 кв.2016'!$A$2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9801980198019813E-2"/>
                  <c:y val="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1.98019801980197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1 кв.2016'!$B$1:$C$1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1 кв.2016'!$B$2:$C$2</c:f>
              <c:numCache>
                <c:formatCode>General</c:formatCode>
                <c:ptCount val="2"/>
                <c:pt idx="0">
                  <c:v>4574.7</c:v>
                </c:pt>
                <c:pt idx="1">
                  <c:v>2311.3000000000002</c:v>
                </c:pt>
              </c:numCache>
            </c:numRef>
          </c:val>
        </c:ser>
        <c:ser>
          <c:idx val="1"/>
          <c:order val="1"/>
          <c:tx>
            <c:strRef>
              <c:f>'исп. соц. расх. за 1 кв.2016'!$A$3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3003300330033E-2"/>
                  <c:y val="2.1218890680033395E-17"/>
                </c:manualLayout>
              </c:layout>
              <c:spPr/>
              <c:txPr>
                <a:bodyPr/>
                <a:lstStyle/>
                <a:p>
                  <a:pPr>
                    <a:defRPr sz="15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9702970297029715E-2"/>
                  <c:y val="-5.092592592592586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1 кв.2016'!$B$1:$C$1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1 кв.2016'!$B$3:$C$3</c:f>
              <c:numCache>
                <c:formatCode>0.0</c:formatCode>
                <c:ptCount val="2"/>
                <c:pt idx="0">
                  <c:v>60</c:v>
                </c:pt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'исп. соц. расх. за 1 кв.2016'!$A$4</c:f>
              <c:strCache>
                <c:ptCount val="1"/>
                <c:pt idx="0">
                  <c:v>Социальня политика 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9702970297029715E-2"/>
                  <c:y val="-5.5555555555555518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1 кв.2016'!$B$1:$C$1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1 кв.2016'!$B$4:$C$4</c:f>
              <c:numCache>
                <c:formatCode>General</c:formatCode>
                <c:ptCount val="2"/>
                <c:pt idx="0">
                  <c:v>17</c:v>
                </c:pt>
                <c:pt idx="1">
                  <c:v>0</c:v>
                </c:pt>
              </c:numCache>
            </c:numRef>
          </c:val>
        </c:ser>
        <c:shape val="cylinder"/>
        <c:axId val="116891648"/>
        <c:axId val="116893184"/>
        <c:axId val="0"/>
      </c:bar3DChart>
      <c:catAx>
        <c:axId val="116891648"/>
        <c:scaling>
          <c:orientation val="minMax"/>
        </c:scaling>
        <c:axPos val="b"/>
        <c:numFmt formatCode="General" sourceLinked="1"/>
        <c:tickLblPos val="nextTo"/>
        <c:crossAx val="116893184"/>
        <c:crosses val="autoZero"/>
        <c:auto val="1"/>
        <c:lblAlgn val="ctr"/>
        <c:lblOffset val="100"/>
      </c:catAx>
      <c:valAx>
        <c:axId val="116893184"/>
        <c:scaling>
          <c:orientation val="minMax"/>
        </c:scaling>
        <c:axPos val="l"/>
        <c:majorGridlines/>
        <c:numFmt formatCode="General" sourceLinked="1"/>
        <c:tickLblPos val="nextTo"/>
        <c:crossAx val="116891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133947605061935"/>
          <c:y val="9.4632690962265481E-2"/>
          <c:w val="0.23199380980460863"/>
          <c:h val="0.73487799403669862"/>
        </c:manualLayout>
      </c:layout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бюджета сельского поселения Верхнеказымский за 1 полугодие 2016 года </a:t>
            </a:r>
          </a:p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lbuh\Music\Desktop\фото на магниты В.Казым\Фото В.К\image.jp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4456" cy="3096344"/>
          </a:xfrm>
          <a:prstGeom prst="rect">
            <a:avLst/>
          </a:prstGeom>
          <a:noFill/>
        </p:spPr>
      </p:pic>
      <p:pic>
        <p:nvPicPr>
          <p:cNvPr id="1027" name="Picture 3" descr="C:\Users\Glbuh\Music\Desktop\фото на магниты В.Казым\Фото В.К\image.jpg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28396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 fontScale="92500"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 – 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               № 145-ФЗ, приказом Министерства финансов Российской Федерации от 01 июля 2013 года 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65н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Верхнеказымский». Отчет об исполнении бюджета сельского поселения Верхнеказымский за 1 полугодие  2016 года утвержден постановлением администрации сельского поселения Верхнеказымский от 02 ноября 2016 года  № 151 «Об утверждении отчета об исполнении бюджета сельского поселения Верхнеказымский за 1 полугодие  2016 года».</a:t>
            </a: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Верхнеказымский  за 1 полугодие  2016 года (</a:t>
            </a:r>
            <a:r>
              <a:rPr lang="ru-RU" sz="22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707904" y="4149080"/>
          <a:ext cx="165618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539552" y="1196752"/>
          <a:ext cx="820891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  сельского поселения Верхнеказымский  за</a:t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года (тыс. рублей)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сельского поселения Верхнеказымский за 1 полугодие 2016 года ( 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268760"/>
          <a:ext cx="85876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Исполнение социальных расходов бюджета сельского поселения Верхнеказымский за 1 полугодие   2016 года  (тыс.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95536" y="1340768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1191</TotalTime>
  <Words>254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Основные показатели исполнения бюджета сельского поселения Верхнеказымский  за 1 полугодие  2016 года (тыс.руб)</vt:lpstr>
      <vt:lpstr>Исполнение доходной части   сельского поселения Верхнеказымский  за  1 полугодие  2016 года (тыс. рублей) </vt:lpstr>
      <vt:lpstr>Исполнение расходов бюджета сельского поселения Верхнеказымский за 1 полугодие 2016 года ( тыс. рублей)</vt:lpstr>
      <vt:lpstr> Исполнение социальных расходов бюджета сельского поселения Верхнеказымский за 1 полугодие   2016 года  (тыс. рублей)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134</cp:revision>
  <dcterms:created xsi:type="dcterms:W3CDTF">2015-06-08T04:38:35Z</dcterms:created>
  <dcterms:modified xsi:type="dcterms:W3CDTF">2016-11-21T11:59:12Z</dcterms:modified>
</cp:coreProperties>
</file>